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85" r:id="rId2"/>
    <p:sldId id="286" r:id="rId3"/>
    <p:sldId id="287" r:id="rId4"/>
    <p:sldId id="289" r:id="rId5"/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44" autoAdjust="0"/>
    <p:restoredTop sz="94660"/>
  </p:normalViewPr>
  <p:slideViewPr>
    <p:cSldViewPr>
      <p:cViewPr varScale="1">
        <p:scale>
          <a:sx n="114" d="100"/>
          <a:sy n="114" d="100"/>
        </p:scale>
        <p:origin x="151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6776B4D1-73D3-41D9-AFE1-767A09AD07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24B5B86-F559-4BAA-ADEC-86CE4F63EFD1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4543D28-8748-4D7A-A645-206E97223432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885DA88-83DB-48B6-B6D6-C2F72DC6D7D3}" type="slidenum">
              <a:rPr lang="en-GB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34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34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600E9ED-8150-4F92-B85A-4D063655F82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49F2-EE89-4769-B82B-3331FD205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0C89-D2D6-47C3-AAE0-13F732827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06C1-DA24-4659-856B-758A88C7D8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0053-538B-4A2A-ABF3-2ACFDF2CF2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E84C6-D711-46FC-ACB1-285294BA1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7BB4-5D06-423F-8A7D-BD6F832FD0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E806-AE7E-4841-9071-985878A67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2EAB3-9578-44B4-893A-1CB175315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7CB64-1FD7-4E07-89EE-1A4D6E049D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838E-5D39-43E0-91F4-3A959127B0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FA1A8-3C01-4E3C-9FA5-A529B0CF1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 osnovy</a:t>
            </a:r>
          </a:p>
          <a:p>
            <a:pPr lvl="4"/>
            <a:r>
              <a:rPr lang="en-GB"/>
              <a:t>Pátá úroveň osnovy</a:t>
            </a:r>
          </a:p>
          <a:p>
            <a:pPr lvl="4"/>
            <a:r>
              <a:rPr lang="en-GB"/>
              <a:t>Šestá úroveň</a:t>
            </a:r>
          </a:p>
          <a:p>
            <a:pPr lvl="4"/>
            <a:r>
              <a:rPr lang="en-GB"/>
              <a:t>Sedmá úroveň</a:t>
            </a:r>
          </a:p>
          <a:p>
            <a:pPr lvl="4"/>
            <a:r>
              <a:rPr lang="en-GB"/>
              <a:t>Osmá úroveň textu</a:t>
            </a:r>
          </a:p>
          <a:p>
            <a:pPr lvl="4"/>
            <a:r>
              <a:rPr lang="en-GB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+mn-cs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9FFA7C3-0DD4-4FC1-910F-13E40EB59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8/AdditiveColorMixiing.sv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3400" y="0"/>
            <a:ext cx="7772400" cy="11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 err="1">
                <a:solidFill>
                  <a:srgbClr val="000000"/>
                </a:solidFill>
              </a:rPr>
              <a:t>Lom</a:t>
            </a:r>
            <a:r>
              <a:rPr lang="en-GB" sz="4000" b="1" dirty="0">
                <a:solidFill>
                  <a:srgbClr val="000000"/>
                </a:solidFill>
              </a:rPr>
              <a:t> </a:t>
            </a:r>
            <a:r>
              <a:rPr lang="en-GB" sz="4000" b="1" dirty="0" err="1">
                <a:solidFill>
                  <a:srgbClr val="000000"/>
                </a:solidFill>
              </a:rPr>
              <a:t>světla</a:t>
            </a:r>
            <a:endParaRPr lang="en-GB" sz="4000" b="1" dirty="0">
              <a:solidFill>
                <a:srgbClr val="000000"/>
              </a:solidFill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8748712" cy="283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imes New Roman" pitchFamily="18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nastává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při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dopadu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svět</a:t>
            </a:r>
            <a:r>
              <a:rPr lang="en-GB" sz="3600" dirty="0">
                <a:solidFill>
                  <a:srgbClr val="000000"/>
                </a:solidFill>
              </a:rPr>
              <a:t>. </a:t>
            </a:r>
            <a:r>
              <a:rPr lang="en-GB" sz="3600" dirty="0" err="1">
                <a:solidFill>
                  <a:srgbClr val="000000"/>
                </a:solidFill>
              </a:rPr>
              <a:t>paprsku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b="1" dirty="0" err="1">
                <a:solidFill>
                  <a:srgbClr val="3333CC"/>
                </a:solidFill>
              </a:rPr>
              <a:t>na</a:t>
            </a:r>
            <a:endParaRPr lang="en-GB" sz="3600" b="1" dirty="0">
              <a:solidFill>
                <a:srgbClr val="3333CC"/>
              </a:solidFill>
            </a:endParaRPr>
          </a:p>
          <a:p>
            <a:pPr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>
                <a:solidFill>
                  <a:srgbClr val="3333CC"/>
                </a:solidFill>
              </a:rPr>
              <a:t>  </a:t>
            </a:r>
            <a:r>
              <a:rPr lang="en-GB" sz="3600" b="1" dirty="0" err="1">
                <a:solidFill>
                  <a:srgbClr val="3333CC"/>
                </a:solidFill>
              </a:rPr>
              <a:t>rozhraní</a:t>
            </a:r>
            <a:r>
              <a:rPr lang="en-GB" sz="3600" b="1" dirty="0">
                <a:solidFill>
                  <a:srgbClr val="3333CC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dvou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b="1" dirty="0" err="1">
                <a:solidFill>
                  <a:srgbClr val="3333CC"/>
                </a:solidFill>
              </a:rPr>
              <a:t>průhledných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prostředí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různé</a:t>
            </a:r>
            <a:endParaRPr lang="en-GB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 </a:t>
            </a:r>
            <a:r>
              <a:rPr lang="en-GB" sz="3600" dirty="0" err="1">
                <a:solidFill>
                  <a:srgbClr val="000000"/>
                </a:solidFill>
              </a:rPr>
              <a:t>hustoty</a:t>
            </a:r>
            <a:endParaRPr lang="en-GB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Times New Roman" pitchFamily="18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čím</a:t>
            </a:r>
            <a:r>
              <a:rPr lang="en-GB" sz="3600" dirty="0">
                <a:solidFill>
                  <a:srgbClr val="000000"/>
                </a:solidFill>
              </a:rPr>
              <a:t> je </a:t>
            </a:r>
            <a:r>
              <a:rPr lang="en-GB" sz="3600" dirty="0" err="1">
                <a:solidFill>
                  <a:srgbClr val="000000"/>
                </a:solidFill>
              </a:rPr>
              <a:t>prostředí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hustší</a:t>
            </a:r>
            <a:r>
              <a:rPr lang="en-GB" sz="3600" dirty="0">
                <a:solidFill>
                  <a:srgbClr val="000000"/>
                </a:solidFill>
              </a:rPr>
              <a:t>, </a:t>
            </a:r>
            <a:r>
              <a:rPr lang="en-GB" sz="3600" dirty="0" err="1">
                <a:solidFill>
                  <a:srgbClr val="000000"/>
                </a:solidFill>
              </a:rPr>
              <a:t>tím</a:t>
            </a:r>
            <a:r>
              <a:rPr lang="en-GB" sz="3600" dirty="0">
                <a:solidFill>
                  <a:srgbClr val="000000"/>
                </a:solidFill>
              </a:rPr>
              <a:t> se </a:t>
            </a:r>
            <a:r>
              <a:rPr lang="en-GB" sz="3600" dirty="0" err="1">
                <a:solidFill>
                  <a:srgbClr val="000000"/>
                </a:solidFill>
              </a:rPr>
              <a:t>paprsek</a:t>
            </a:r>
            <a:endParaRPr lang="en-GB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  </a:t>
            </a:r>
            <a:r>
              <a:rPr lang="en-GB" sz="3600" dirty="0" err="1">
                <a:solidFill>
                  <a:srgbClr val="000000"/>
                </a:solidFill>
              </a:rPr>
              <a:t>pohybuje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menší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rychlostí</a:t>
            </a:r>
            <a:r>
              <a:rPr lang="en-GB" sz="3600" dirty="0">
                <a:solidFill>
                  <a:srgbClr val="000000"/>
                </a:solidFill>
              </a:rPr>
              <a:t> a </a:t>
            </a:r>
            <a:r>
              <a:rPr lang="en-GB" sz="3600" dirty="0" err="1">
                <a:solidFill>
                  <a:srgbClr val="000000"/>
                </a:solidFill>
              </a:rPr>
              <a:t>naopak</a:t>
            </a:r>
            <a:endParaRPr lang="en-GB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685800"/>
            <a:ext cx="7787208" cy="494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 dirty="0">
                <a:solidFill>
                  <a:srgbClr val="000000"/>
                </a:solidFill>
              </a:rPr>
              <a:t>a) </a:t>
            </a:r>
            <a:r>
              <a:rPr lang="en-GB" sz="2600" u="sng" dirty="0">
                <a:solidFill>
                  <a:srgbClr val="000000"/>
                </a:solidFill>
              </a:rPr>
              <a:t>z </a:t>
            </a:r>
            <a:r>
              <a:rPr lang="en-GB" sz="2600" u="sng" dirty="0" err="1">
                <a:solidFill>
                  <a:srgbClr val="000000"/>
                </a:solidFill>
              </a:rPr>
              <a:t>řidšího</a:t>
            </a:r>
            <a:r>
              <a:rPr lang="en-GB" sz="2600" u="sng" dirty="0">
                <a:solidFill>
                  <a:srgbClr val="000000"/>
                </a:solidFill>
              </a:rPr>
              <a:t> do </a:t>
            </a:r>
            <a:r>
              <a:rPr lang="en-GB" sz="2600" u="sng" dirty="0" err="1">
                <a:solidFill>
                  <a:srgbClr val="000000"/>
                </a:solidFill>
              </a:rPr>
              <a:t>hustšího</a:t>
            </a:r>
            <a:r>
              <a:rPr lang="en-GB" sz="2600" dirty="0">
                <a:solidFill>
                  <a:srgbClr val="000000"/>
                </a:solidFill>
              </a:rPr>
              <a:t> </a:t>
            </a:r>
            <a:r>
              <a:rPr lang="cs-CZ" sz="2600" u="sng" dirty="0">
                <a:solidFill>
                  <a:srgbClr val="000000"/>
                </a:solidFill>
              </a:rPr>
              <a:t>prostředí</a:t>
            </a:r>
            <a:r>
              <a:rPr lang="en-GB" sz="2600" dirty="0">
                <a:solidFill>
                  <a:srgbClr val="000000"/>
                </a:solidFill>
              </a:rPr>
              <a:t>-  </a:t>
            </a:r>
            <a:r>
              <a:rPr lang="en-GB" sz="2600" b="1" dirty="0" err="1">
                <a:solidFill>
                  <a:srgbClr val="3333CC"/>
                </a:solidFill>
              </a:rPr>
              <a:t>lom</a:t>
            </a:r>
            <a:r>
              <a:rPr lang="en-GB" sz="2600" b="1" dirty="0">
                <a:solidFill>
                  <a:srgbClr val="3333CC"/>
                </a:solidFill>
              </a:rPr>
              <a:t> </a:t>
            </a:r>
            <a:r>
              <a:rPr lang="en-GB" sz="2600" b="1" dirty="0" err="1">
                <a:solidFill>
                  <a:srgbClr val="3333CC"/>
                </a:solidFill>
              </a:rPr>
              <a:t>ke</a:t>
            </a:r>
            <a:r>
              <a:rPr lang="en-GB" sz="2600" b="1" dirty="0">
                <a:solidFill>
                  <a:srgbClr val="3333CC"/>
                </a:solidFill>
              </a:rPr>
              <a:t> </a:t>
            </a:r>
            <a:r>
              <a:rPr lang="en-GB" sz="2600" b="1" dirty="0" err="1">
                <a:solidFill>
                  <a:srgbClr val="3333CC"/>
                </a:solidFill>
              </a:rPr>
              <a:t>kolmici</a:t>
            </a:r>
            <a:endParaRPr lang="en-GB" sz="2600" b="1" dirty="0">
              <a:solidFill>
                <a:srgbClr val="3333CC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140075" y="3109913"/>
            <a:ext cx="5334000" cy="25146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140075" y="3124200"/>
            <a:ext cx="5326063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715000" y="1447800"/>
            <a:ext cx="1588" cy="3810000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038600" y="1447800"/>
            <a:ext cx="1676400" cy="16764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 rot="10860000" flipV="1">
            <a:off x="5257800" y="2095500"/>
            <a:ext cx="3048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410200" y="1295400"/>
            <a:ext cx="3365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715000" y="3109913"/>
            <a:ext cx="914400" cy="25146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715000" y="3505200"/>
            <a:ext cx="434975" cy="91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600" b="1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39552" y="1988840"/>
            <a:ext cx="1692275" cy="596900"/>
          </a:xfrm>
          <a:prstGeom prst="rect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300" b="1">
                <a:solidFill>
                  <a:srgbClr val="3333CC"/>
                </a:solidFill>
              </a:rPr>
              <a:t>α &gt; β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17525" y="5638800"/>
            <a:ext cx="728027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</a:rPr>
              <a:t>Čím</a:t>
            </a:r>
            <a:r>
              <a:rPr lang="en-GB" dirty="0">
                <a:solidFill>
                  <a:srgbClr val="000000"/>
                </a:solidFill>
              </a:rPr>
              <a:t> je </a:t>
            </a:r>
            <a:r>
              <a:rPr lang="en-GB" b="1" dirty="0" err="1">
                <a:solidFill>
                  <a:srgbClr val="3333CC"/>
                </a:solidFill>
              </a:rPr>
              <a:t>prostředí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hustší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tím</a:t>
            </a:r>
            <a:r>
              <a:rPr lang="en-GB" dirty="0">
                <a:solidFill>
                  <a:srgbClr val="000000"/>
                </a:solidFill>
              </a:rPr>
              <a:t> je</a:t>
            </a:r>
            <a:r>
              <a:rPr lang="en-GB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rychlost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svět</a:t>
            </a:r>
            <a:r>
              <a:rPr lang="en-GB" dirty="0">
                <a:solidFill>
                  <a:srgbClr val="000000"/>
                </a:solidFill>
              </a:rPr>
              <a:t>. </a:t>
            </a:r>
            <a:r>
              <a:rPr lang="en-GB" dirty="0" err="1">
                <a:solidFill>
                  <a:srgbClr val="000000"/>
                </a:solidFill>
              </a:rPr>
              <a:t>paprsku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menší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dirty="0" err="1">
                <a:solidFill>
                  <a:srgbClr val="000000"/>
                </a:solidFill>
              </a:rPr>
              <a:t>naopak</a:t>
            </a:r>
            <a:r>
              <a:rPr lang="en-GB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6537325" y="3505200"/>
            <a:ext cx="18938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β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lomu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446838" y="1412875"/>
            <a:ext cx="22225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α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dopadu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347864" y="3789040"/>
            <a:ext cx="165643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</a:rPr>
              <a:t>sklo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131840" y="2204864"/>
            <a:ext cx="1656432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vzduch</a:t>
            </a:r>
            <a:endParaRPr lang="en-GB" sz="20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4" grpId="0" animBg="1"/>
      <p:bldP spid="33795" grpId="0" animBg="1"/>
      <p:bldP spid="33796" grpId="0" animBg="1"/>
      <p:bldP spid="33797" grpId="0" animBg="1"/>
      <p:bldP spid="33798" grpId="0"/>
      <p:bldP spid="33799" grpId="0"/>
      <p:bldP spid="33800" grpId="0" animBg="1"/>
      <p:bldP spid="33801" grpId="0"/>
      <p:bldP spid="33802" grpId="0" animBg="1"/>
      <p:bldP spid="33803" grpId="0"/>
      <p:bldP spid="33804" grpId="0"/>
      <p:bldP spid="3380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685800"/>
            <a:ext cx="6477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</a:rPr>
              <a:t>b</a:t>
            </a:r>
            <a:r>
              <a:rPr lang="en-GB" dirty="0">
                <a:solidFill>
                  <a:srgbClr val="000000"/>
                </a:solidFill>
              </a:rPr>
              <a:t>) </a:t>
            </a:r>
            <a:r>
              <a:rPr lang="en-GB" u="sng" dirty="0">
                <a:solidFill>
                  <a:srgbClr val="000000"/>
                </a:solidFill>
              </a:rPr>
              <a:t>z </a:t>
            </a:r>
            <a:r>
              <a:rPr lang="en-GB" u="sng" dirty="0" err="1">
                <a:solidFill>
                  <a:srgbClr val="000000"/>
                </a:solidFill>
              </a:rPr>
              <a:t>hustšího</a:t>
            </a:r>
            <a:r>
              <a:rPr lang="en-GB" u="sng" dirty="0">
                <a:solidFill>
                  <a:srgbClr val="000000"/>
                </a:solidFill>
              </a:rPr>
              <a:t> do </a:t>
            </a:r>
            <a:r>
              <a:rPr lang="en-GB" u="sng" dirty="0" err="1">
                <a:solidFill>
                  <a:srgbClr val="000000"/>
                </a:solidFill>
              </a:rPr>
              <a:t>řidšího</a:t>
            </a:r>
            <a:r>
              <a:rPr lang="en-GB" u="sng" dirty="0">
                <a:solidFill>
                  <a:srgbClr val="000000"/>
                </a:solidFill>
              </a:rPr>
              <a:t> </a:t>
            </a:r>
            <a:r>
              <a:rPr lang="cs-CZ" u="sng" dirty="0">
                <a:solidFill>
                  <a:srgbClr val="000000"/>
                </a:solidFill>
              </a:rPr>
              <a:t>prostředí</a:t>
            </a:r>
            <a:r>
              <a:rPr lang="en-GB" dirty="0">
                <a:solidFill>
                  <a:srgbClr val="000000"/>
                </a:solidFill>
              </a:rPr>
              <a:t> -  </a:t>
            </a:r>
            <a:r>
              <a:rPr lang="en-GB" b="1" dirty="0" err="1">
                <a:solidFill>
                  <a:srgbClr val="3333CC"/>
                </a:solidFill>
              </a:rPr>
              <a:t>lom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od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kolmice</a:t>
            </a:r>
            <a:endParaRPr lang="en-GB" b="1" dirty="0">
              <a:solidFill>
                <a:srgbClr val="3333CC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200400" y="1371600"/>
            <a:ext cx="5334000" cy="25146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3276600" y="3886200"/>
            <a:ext cx="51816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562600" y="1905000"/>
            <a:ext cx="1588" cy="3810000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4427538" y="1916113"/>
            <a:ext cx="1143000" cy="19812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105400" y="2590800"/>
            <a:ext cx="457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638800" y="1828800"/>
            <a:ext cx="381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562600" y="3886200"/>
            <a:ext cx="1828800" cy="13716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715000" y="4343400"/>
            <a:ext cx="381000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 b="1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09600" y="1981200"/>
            <a:ext cx="1692275" cy="596900"/>
          </a:xfrm>
          <a:prstGeom prst="rect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300" b="1">
                <a:solidFill>
                  <a:srgbClr val="3333CC"/>
                </a:solidFill>
              </a:rPr>
              <a:t>α &lt; β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33400" y="5765800"/>
            <a:ext cx="876935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</a:rPr>
              <a:t>Čím</a:t>
            </a:r>
            <a:r>
              <a:rPr lang="en-GB" dirty="0">
                <a:solidFill>
                  <a:srgbClr val="000000"/>
                </a:solidFill>
              </a:rPr>
              <a:t> je </a:t>
            </a:r>
            <a:r>
              <a:rPr lang="en-GB" b="1" dirty="0" err="1">
                <a:solidFill>
                  <a:srgbClr val="3333CC"/>
                </a:solidFill>
              </a:rPr>
              <a:t>prostředí</a:t>
            </a:r>
            <a:r>
              <a:rPr lang="en-GB" b="1" dirty="0">
                <a:solidFill>
                  <a:srgbClr val="3333CC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řidší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tím</a:t>
            </a:r>
            <a:r>
              <a:rPr lang="en-GB" dirty="0">
                <a:solidFill>
                  <a:srgbClr val="000000"/>
                </a:solidFill>
              </a:rPr>
              <a:t> je </a:t>
            </a:r>
            <a:r>
              <a:rPr lang="en-GB" b="1" dirty="0" err="1">
                <a:solidFill>
                  <a:srgbClr val="3333CC"/>
                </a:solidFill>
              </a:rPr>
              <a:t>rychlost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svět</a:t>
            </a:r>
            <a:r>
              <a:rPr lang="en-GB" dirty="0">
                <a:solidFill>
                  <a:srgbClr val="000000"/>
                </a:solidFill>
              </a:rPr>
              <a:t>. </a:t>
            </a:r>
            <a:r>
              <a:rPr lang="en-GB" dirty="0" err="1">
                <a:solidFill>
                  <a:srgbClr val="000000"/>
                </a:solidFill>
              </a:rPr>
              <a:t>paprsku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3333CC"/>
                </a:solidFill>
              </a:rPr>
              <a:t>větší</a:t>
            </a:r>
            <a:endParaRPr lang="en-GB" b="1" dirty="0">
              <a:solidFill>
                <a:srgbClr val="3333CC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dirty="0" err="1">
                <a:solidFill>
                  <a:srgbClr val="000000"/>
                </a:solidFill>
              </a:rPr>
              <a:t>naopak</a:t>
            </a:r>
            <a:r>
              <a:rPr lang="en-GB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096000" y="1458913"/>
            <a:ext cx="2438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α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dopadu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564313" y="3897313"/>
            <a:ext cx="18938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β - </a:t>
            </a:r>
            <a:r>
              <a:rPr lang="en-GB" b="1" dirty="0" err="1">
                <a:solidFill>
                  <a:srgbClr val="000000"/>
                </a:solidFill>
              </a:rPr>
              <a:t>úhel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lomu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347864" y="4725144"/>
            <a:ext cx="1656432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vzduch</a:t>
            </a:r>
            <a:endParaRPr lang="en-GB" sz="2000" b="1" dirty="0">
              <a:solidFill>
                <a:srgbClr val="3333CC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419872" y="2852936"/>
            <a:ext cx="108012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sklo</a:t>
            </a:r>
            <a:endParaRPr lang="en-GB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4818" grpId="0" animBg="1"/>
      <p:bldP spid="34819" grpId="0" animBg="1"/>
      <p:bldP spid="34820" grpId="0" animBg="1"/>
      <p:bldP spid="34821" grpId="0" animBg="1"/>
      <p:bldP spid="34822" grpId="0"/>
      <p:bldP spid="34823" grpId="0"/>
      <p:bldP spid="34824" grpId="0" animBg="1"/>
      <p:bldP spid="34825" grpId="0"/>
      <p:bldP spid="34826" grpId="0" animBg="1"/>
      <p:bldP spid="34827" grpId="0"/>
      <p:bldP spid="34828" grpId="0"/>
      <p:bldP spid="34829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188641"/>
            <a:ext cx="7770813" cy="864095"/>
          </a:xfrm>
        </p:spPr>
        <p:txBody>
          <a:bodyPr/>
          <a:lstStyle/>
          <a:p>
            <a:r>
              <a:rPr lang="cs-CZ" dirty="0"/>
              <a:t>Čočky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5472608"/>
          </a:xfrm>
        </p:spPr>
        <p:txBody>
          <a:bodyPr/>
          <a:lstStyle/>
          <a:p>
            <a:r>
              <a:rPr lang="cs-CZ" sz="2800" dirty="0"/>
              <a:t>průhledná optická prostředí</a:t>
            </a:r>
          </a:p>
          <a:p>
            <a:r>
              <a:rPr lang="cs-CZ" sz="2800" dirty="0"/>
              <a:t>princip založen na lomu světla</a:t>
            </a:r>
          </a:p>
          <a:p>
            <a:r>
              <a:rPr lang="cs-CZ" sz="2800" dirty="0"/>
              <a:t>rozdělení</a:t>
            </a:r>
          </a:p>
          <a:p>
            <a:pPr lvl="1"/>
            <a:r>
              <a:rPr lang="cs-CZ" sz="2400" dirty="0"/>
              <a:t>Spojné čočky (</a:t>
            </a:r>
            <a:r>
              <a:rPr lang="cs-CZ" sz="2400" b="1" dirty="0"/>
              <a:t>spojky</a:t>
            </a:r>
            <a:r>
              <a:rPr lang="cs-CZ" sz="2400" dirty="0"/>
              <a:t>) – sbíhavé lomené paprsky</a:t>
            </a:r>
          </a:p>
          <a:p>
            <a:pPr lvl="1">
              <a:buNone/>
            </a:pPr>
            <a:endParaRPr lang="cs-CZ" sz="2400" dirty="0"/>
          </a:p>
          <a:p>
            <a:pPr lvl="1">
              <a:buNone/>
            </a:pP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Rozptylné čočky (</a:t>
            </a:r>
            <a:r>
              <a:rPr lang="cs-CZ" sz="2400" b="1" dirty="0"/>
              <a:t>rozptylky</a:t>
            </a:r>
            <a:r>
              <a:rPr lang="cs-CZ" sz="2400" dirty="0"/>
              <a:t>) – rozptýlené lomené paprsky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 r="58233"/>
          <a:stretch>
            <a:fillRect/>
          </a:stretch>
        </p:blipFill>
        <p:spPr bwMode="auto">
          <a:xfrm>
            <a:off x="1619672" y="3140968"/>
            <a:ext cx="144016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56386"/>
          <a:stretch>
            <a:fillRect/>
          </a:stretch>
        </p:blipFill>
        <p:spPr bwMode="auto">
          <a:xfrm>
            <a:off x="1691680" y="5301208"/>
            <a:ext cx="1503834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r="85382"/>
          <a:stretch>
            <a:fillRect/>
          </a:stretch>
        </p:blipFill>
        <p:spPr bwMode="auto">
          <a:xfrm>
            <a:off x="5436096" y="3212976"/>
            <a:ext cx="504056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 bwMode="auto">
          <a:xfrm>
            <a:off x="4139952" y="3645024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Přímá spojovací šipka 11"/>
          <p:cNvCxnSpPr/>
          <p:nvPr/>
        </p:nvCxnSpPr>
        <p:spPr bwMode="auto">
          <a:xfrm>
            <a:off x="4139952" y="4149080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Přímá spojovací šipka 12"/>
          <p:cNvCxnSpPr/>
          <p:nvPr/>
        </p:nvCxnSpPr>
        <p:spPr bwMode="auto">
          <a:xfrm>
            <a:off x="5724128" y="3645024"/>
            <a:ext cx="1656184" cy="50405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Přímá spojovací šipka 14"/>
          <p:cNvCxnSpPr/>
          <p:nvPr/>
        </p:nvCxnSpPr>
        <p:spPr bwMode="auto">
          <a:xfrm flipV="1">
            <a:off x="5724128" y="3645024"/>
            <a:ext cx="1440160" cy="50405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 l="56386" r="28995"/>
          <a:stretch>
            <a:fillRect/>
          </a:stretch>
        </p:blipFill>
        <p:spPr bwMode="auto">
          <a:xfrm>
            <a:off x="5364088" y="5373216"/>
            <a:ext cx="504056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Přímá spojovací šipka 19"/>
          <p:cNvCxnSpPr/>
          <p:nvPr/>
        </p:nvCxnSpPr>
        <p:spPr bwMode="auto">
          <a:xfrm>
            <a:off x="3995936" y="5805264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Přímá spojovací šipka 20"/>
          <p:cNvCxnSpPr/>
          <p:nvPr/>
        </p:nvCxnSpPr>
        <p:spPr bwMode="auto">
          <a:xfrm>
            <a:off x="3995936" y="6237312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Přímá spojovací šipka 21"/>
          <p:cNvCxnSpPr/>
          <p:nvPr/>
        </p:nvCxnSpPr>
        <p:spPr bwMode="auto">
          <a:xfrm flipV="1">
            <a:off x="5580112" y="5373216"/>
            <a:ext cx="1152128" cy="43204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Přímá spojovací šipka 22"/>
          <p:cNvCxnSpPr/>
          <p:nvPr/>
        </p:nvCxnSpPr>
        <p:spPr bwMode="auto">
          <a:xfrm>
            <a:off x="5580112" y="6237312"/>
            <a:ext cx="1080120" cy="50405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0"/>
            <a:ext cx="7770813" cy="86409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Rozklad světla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/>
          <a:lstStyle/>
          <a:p>
            <a:pPr marL="914400" lvl="1" indent="-514350">
              <a:buNone/>
            </a:pPr>
            <a:r>
              <a:rPr lang="cs-CZ" dirty="0"/>
              <a:t>Sluneční světlo (bílé světlo) je složeno z různých barev: </a:t>
            </a:r>
          </a:p>
          <a:p>
            <a:pPr marL="914400" lvl="1" indent="-514350">
              <a:buNone/>
            </a:pPr>
            <a:endParaRPr lang="cs-CZ" dirty="0"/>
          </a:p>
          <a:p>
            <a:pPr marL="914400" lvl="1" indent="-514350">
              <a:buNone/>
            </a:pPr>
            <a:endParaRPr lang="cs-CZ" dirty="0"/>
          </a:p>
          <a:p>
            <a:pPr marL="914400" lvl="1" indent="-514350"/>
            <a:r>
              <a:rPr lang="cs-CZ" sz="2400" dirty="0"/>
              <a:t>Červená</a:t>
            </a:r>
          </a:p>
          <a:p>
            <a:pPr marL="914400" lvl="1" indent="-514350"/>
            <a:r>
              <a:rPr lang="cs-CZ" sz="2400" dirty="0"/>
              <a:t>Oranžová</a:t>
            </a:r>
          </a:p>
          <a:p>
            <a:pPr marL="914400" lvl="1" indent="-514350"/>
            <a:r>
              <a:rPr lang="cs-CZ" sz="2400" dirty="0"/>
              <a:t>Žlutá </a:t>
            </a:r>
          </a:p>
          <a:p>
            <a:pPr marL="914400" lvl="1" indent="-514350"/>
            <a:r>
              <a:rPr lang="cs-CZ" sz="2400" dirty="0"/>
              <a:t>Zelená</a:t>
            </a:r>
          </a:p>
          <a:p>
            <a:pPr marL="914400" lvl="1" indent="-514350"/>
            <a:r>
              <a:rPr lang="cs-CZ" sz="2400" dirty="0"/>
              <a:t>Azurová</a:t>
            </a:r>
          </a:p>
          <a:p>
            <a:pPr marL="914400" lvl="1" indent="-514350"/>
            <a:r>
              <a:rPr lang="cs-CZ" sz="2400" dirty="0"/>
              <a:t>Modrá</a:t>
            </a:r>
          </a:p>
          <a:p>
            <a:pPr marL="914400" lvl="1" indent="-514350"/>
            <a:r>
              <a:rPr lang="cs-CZ" sz="2400" dirty="0"/>
              <a:t>Fialová</a:t>
            </a:r>
          </a:p>
          <a:p>
            <a:pPr marL="914400" lvl="1" indent="-514350">
              <a:buNone/>
            </a:pPr>
            <a:r>
              <a:rPr lang="cs-CZ" sz="2400" dirty="0"/>
              <a:t>Těleso má barvu světla, které odráží nebo vyzařuje.</a:t>
            </a:r>
          </a:p>
          <a:p>
            <a:pPr marL="914400" lvl="1" indent="-514350">
              <a:buNone/>
            </a:pPr>
            <a:endParaRPr lang="cs-CZ" dirty="0"/>
          </a:p>
          <a:p>
            <a:pPr marL="914400" lvl="1" indent="-514350"/>
            <a:endParaRPr lang="cs-CZ" dirty="0"/>
          </a:p>
          <a:p>
            <a:pPr marL="914400" lvl="1" indent="-514350"/>
            <a:endParaRPr lang="cs-CZ" dirty="0"/>
          </a:p>
        </p:txBody>
      </p:sp>
      <p:pic>
        <p:nvPicPr>
          <p:cNvPr id="8198" name="Picture 6" descr="Soubor:AdditiveColorMixiing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636912"/>
            <a:ext cx="2992388" cy="2849893"/>
          </a:xfrm>
          <a:prstGeom prst="rect">
            <a:avLst/>
          </a:prstGeom>
          <a:noFill/>
        </p:spPr>
      </p:pic>
      <p:pic>
        <p:nvPicPr>
          <p:cNvPr id="6146" name="Picture 2" descr="http://api.ning.com/files/ya4z5yQlWqT7tjPZRpLserhXn-AT8GCJw4oxOzlsL3EH*Ts7XsKUAhz3GmlPYdJqeWdAagsxMFX2qNSp1oSPJM9SggkFGbeg/Hsjednocenakryv0bod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5517" y="2322215"/>
            <a:ext cx="2564284" cy="19232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oubor:Prism rainbow schema.png"/>
          <p:cNvPicPr>
            <a:picLocks noChangeAspect="1" noChangeArrowheads="1"/>
          </p:cNvPicPr>
          <p:nvPr/>
        </p:nvPicPr>
        <p:blipFill>
          <a:blip r:embed="rId3" cstate="print"/>
          <a:srcRect l="14458" t="7721" r="8434" b="5969"/>
          <a:stretch>
            <a:fillRect/>
          </a:stretch>
        </p:blipFill>
        <p:spPr bwMode="auto">
          <a:xfrm>
            <a:off x="2051720" y="2954197"/>
            <a:ext cx="5256584" cy="3696036"/>
          </a:xfrm>
          <a:prstGeom prst="rect">
            <a:avLst/>
          </a:prstGeom>
          <a:noFill/>
        </p:spPr>
      </p:pic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2664296"/>
          </a:xfrm>
        </p:spPr>
        <p:txBody>
          <a:bodyPr/>
          <a:lstStyle/>
          <a:p>
            <a:pPr marL="514350" indent="-514350">
              <a:buNone/>
            </a:pPr>
            <a:r>
              <a:rPr lang="cs-CZ" b="1" dirty="0"/>
              <a:t>	Optický hranol 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FontTx/>
              <a:buChar char="-"/>
            </a:pPr>
            <a:r>
              <a:rPr lang="cs-CZ" dirty="0"/>
              <a:t>slouží k rozkladu světla na </a:t>
            </a:r>
            <a:r>
              <a:rPr lang="cs-CZ" i="1" u="sng" dirty="0"/>
              <a:t>spojité spektrum barev </a:t>
            </a:r>
          </a:p>
          <a:p>
            <a:pPr marL="514350" indent="-514350">
              <a:buFontTx/>
              <a:buChar char="-"/>
            </a:pPr>
            <a:r>
              <a:rPr lang="cs-CZ" dirty="0"/>
              <a:t>příklady v praxi: duha, skvrny oleje na vodní hladině, odraz na CD, …)</a:t>
            </a:r>
            <a:endParaRPr lang="cs-CZ" i="1" u="sng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476672"/>
            <a:ext cx="7957392" cy="792088"/>
          </a:xfrm>
        </p:spPr>
        <p:txBody>
          <a:bodyPr/>
          <a:lstStyle/>
          <a:p>
            <a:pPr marL="514350" indent="-514350">
              <a:buNone/>
            </a:pPr>
            <a:r>
              <a:rPr lang="cs-CZ" dirty="0"/>
              <a:t> Duha</a:t>
            </a:r>
          </a:p>
        </p:txBody>
      </p:sp>
      <p:pic>
        <p:nvPicPr>
          <p:cNvPr id="4100" name="Picture 4" descr="http://duffy.kek.cz/photo/8707_det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068960"/>
            <a:ext cx="4032448" cy="3024336"/>
          </a:xfrm>
          <a:prstGeom prst="rect">
            <a:avLst/>
          </a:prstGeom>
          <a:noFill/>
        </p:spPr>
      </p:pic>
      <p:pic>
        <p:nvPicPr>
          <p:cNvPr id="4102" name="Picture 6" descr="http://elektrolab.wz.cz/obrazky/duh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780928"/>
            <a:ext cx="3168352" cy="158417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11560" y="1340768"/>
            <a:ext cx="8260595" cy="44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0" dirty="0">
                <a:solidFill>
                  <a:schemeClr val="tx1"/>
                </a:solidFill>
              </a:rPr>
              <a:t>Vzniká lomem slunečního světla na vodních kapkách v atmosféře.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224</Words>
  <Application>Microsoft Office PowerPoint</Application>
  <PresentationFormat>Předvádění na obrazovce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Čočky</vt:lpstr>
      <vt:lpstr>Rozklad světla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Jana Laštovičková</cp:lastModifiedBy>
  <cp:revision>116</cp:revision>
  <dcterms:modified xsi:type="dcterms:W3CDTF">2020-06-08T05:34:40Z</dcterms:modified>
</cp:coreProperties>
</file>