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sldIdLst>
    <p:sldId id="285" r:id="rId2"/>
    <p:sldId id="286" r:id="rId3"/>
    <p:sldId id="287" r:id="rId4"/>
    <p:sldId id="289" r:id="rId5"/>
    <p:sldId id="256" r:id="rId6"/>
    <p:sldId id="257" r:id="rId7"/>
    <p:sldId id="258" r:id="rId8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1pPr>
    <a:lvl2pPr marL="4572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2pPr>
    <a:lvl3pPr marL="9144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3pPr>
    <a:lvl4pPr marL="13716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4pPr>
    <a:lvl5pPr marL="18288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5pPr>
    <a:lvl6pPr marL="22860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6pPr>
    <a:lvl7pPr marL="27432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7pPr>
    <a:lvl8pPr marL="32004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8pPr>
    <a:lvl9pPr marL="36576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44" autoAdjust="0"/>
    <p:restoredTop sz="94660"/>
  </p:normalViewPr>
  <p:slideViewPr>
    <p:cSldViewPr>
      <p:cViewPr varScale="1">
        <p:scale>
          <a:sx n="114" d="100"/>
          <a:sy n="114" d="100"/>
        </p:scale>
        <p:origin x="151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57347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57348" name="Text Box 3"/>
          <p:cNvSpPr txBox="1">
            <a:spLocks noChangeArrowheads="1"/>
          </p:cNvSpPr>
          <p:nvPr/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60421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76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  <p:sp>
        <p:nvSpPr>
          <p:cNvPr id="57351" name="Text Box 6"/>
          <p:cNvSpPr txBox="1">
            <a:spLocks noChangeArrowheads="1"/>
          </p:cNvSpPr>
          <p:nvPr/>
        </p:nvSpPr>
        <p:spPr bwMode="auto">
          <a:xfrm>
            <a:off x="0" y="8683625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pPr>
              <a:defRPr/>
            </a:pPr>
            <a:fld id="{6776B4D1-73D3-41D9-AFE1-767A09AD07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024B5B86-F559-4BAA-ADEC-86CE4F63EFD1}" type="slidenum">
              <a:rPr lang="en-GB" smtClean="0">
                <a:latin typeface="Times New Roman" pitchFamily="18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1</a:t>
            </a:fld>
            <a:endParaRPr lang="en-GB">
              <a:latin typeface="Times New Roman" pitchFamily="18" charset="0"/>
              <a:cs typeface="Lucida Sans Unicode" pitchFamily="34" charset="0"/>
            </a:endParaRPr>
          </a:p>
        </p:txBody>
      </p:sp>
      <p:sp>
        <p:nvSpPr>
          <p:cNvPr id="1013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013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C4543D28-8748-4D7A-A645-206E97223432}" type="slidenum">
              <a:rPr lang="en-GB" smtClean="0">
                <a:latin typeface="Times New Roman" pitchFamily="18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2</a:t>
            </a:fld>
            <a:endParaRPr lang="en-GB">
              <a:latin typeface="Times New Roman" pitchFamily="18" charset="0"/>
              <a:cs typeface="Lucida Sans Unicode" pitchFamily="34" charset="0"/>
            </a:endParaRPr>
          </a:p>
        </p:txBody>
      </p:sp>
      <p:sp>
        <p:nvSpPr>
          <p:cNvPr id="1024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024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2885DA88-83DB-48B6-B6D6-C2F72DC6D7D3}" type="slidenum">
              <a:rPr lang="en-GB" smtClean="0">
                <a:latin typeface="Times New Roman" pitchFamily="18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3</a:t>
            </a:fld>
            <a:endParaRPr lang="en-GB">
              <a:latin typeface="Times New Roman" pitchFamily="18" charset="0"/>
              <a:cs typeface="Lucida Sans Unicode" pitchFamily="34" charset="0"/>
            </a:endParaRPr>
          </a:p>
        </p:txBody>
      </p:sp>
      <p:sp>
        <p:nvSpPr>
          <p:cNvPr id="1034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034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E600E9ED-8150-4F92-B85A-4D063655F829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4</a:t>
            </a:fld>
            <a:endParaRPr lang="en-GB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044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044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1BE46C-492D-46E7-A943-815B5D8669B4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1BE46C-492D-46E7-A943-815B5D8669B4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1BE46C-492D-46E7-A943-815B5D8669B4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649F2-EE89-4769-B82B-3331FD205A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EF0C89-D2D6-47C3-AAE0-13F732827F7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463550"/>
            <a:ext cx="1941513" cy="5630863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463550"/>
            <a:ext cx="5676900" cy="5630863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406C1-DA24-4659-856B-758A88C7D8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E0053-538B-4A2A-ABF3-2ACFDF2CF26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0E84C6-D711-46FC-ACB1-285294BA17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A67BB4-5D06-423F-8A7D-BD6F832FD0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5CE806-AE7E-4841-9071-985878A67C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2EAB3-9578-44B4-893A-1CB175315A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7CB64-1FD7-4E07-89EE-1A4D6E049D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32838E-5D39-43E0-91F4-3A959127B0E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0FA1A8-3C01-4E3C-9FA5-A529B0CF10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3550"/>
            <a:ext cx="7770813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Klepněte pro úpravu formátu titulního textu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Klepněte pro úpravu formátu textu osnovy</a:t>
            </a:r>
          </a:p>
          <a:p>
            <a:pPr lvl="1"/>
            <a:r>
              <a:rPr lang="en-GB"/>
              <a:t>Druhá úroveň</a:t>
            </a:r>
          </a:p>
          <a:p>
            <a:pPr lvl="2"/>
            <a:r>
              <a:rPr lang="en-GB"/>
              <a:t>Třetí úroveň</a:t>
            </a:r>
          </a:p>
          <a:p>
            <a:pPr lvl="3"/>
            <a:r>
              <a:rPr lang="en-GB"/>
              <a:t>Čtvrtá úroveň osnovy</a:t>
            </a:r>
          </a:p>
          <a:p>
            <a:pPr lvl="4"/>
            <a:r>
              <a:rPr lang="en-GB"/>
              <a:t>Pátá úroveň osnovy</a:t>
            </a:r>
          </a:p>
          <a:p>
            <a:pPr lvl="4"/>
            <a:r>
              <a:rPr lang="en-GB"/>
              <a:t>Šestá úroveň</a:t>
            </a:r>
          </a:p>
          <a:p>
            <a:pPr lvl="4"/>
            <a:r>
              <a:rPr lang="en-GB"/>
              <a:t>Sedmá úroveň</a:t>
            </a:r>
          </a:p>
          <a:p>
            <a:pPr lvl="4"/>
            <a:r>
              <a:rPr lang="en-GB"/>
              <a:t>Osmá úroveň textu</a:t>
            </a:r>
          </a:p>
          <a:p>
            <a:pPr lvl="4"/>
            <a:r>
              <a:rPr lang="en-GB"/>
              <a:t>Devátá úroveň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685800" y="6248400"/>
            <a:ext cx="19050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+mn-cs"/>
            </a:endParaRPr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124200" y="6248400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+mn-cs"/>
            </a:endParaRPr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34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29FFA7C3-0DD4-4FC1-910F-13E40EB598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2pPr>
      <a:lvl3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3pPr>
      <a:lvl4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4pPr>
      <a:lvl5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5pPr>
      <a:lvl6pPr marL="4572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6pPr>
      <a:lvl7pPr marL="9144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7pPr>
      <a:lvl8pPr marL="13716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8pPr>
      <a:lvl9pPr marL="18288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9pPr>
    </p:titleStyle>
    <p:bodyStyle>
      <a:lvl1pPr marL="341313" indent="-341313" algn="l" defTabSz="449263" rtl="0" eaLnBrk="0" fontAlgn="base" hangingPunct="0">
        <a:lnSpc>
          <a:spcPct val="95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5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5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e/e8/AdditiveColorMixiing.sv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533400" y="0"/>
            <a:ext cx="7772400" cy="1125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b="1" dirty="0" err="1">
                <a:solidFill>
                  <a:srgbClr val="000000"/>
                </a:solidFill>
              </a:rPr>
              <a:t>Lom</a:t>
            </a:r>
            <a:r>
              <a:rPr lang="en-GB" sz="4000" b="1" dirty="0">
                <a:solidFill>
                  <a:srgbClr val="000000"/>
                </a:solidFill>
              </a:rPr>
              <a:t> </a:t>
            </a:r>
            <a:r>
              <a:rPr lang="en-GB" sz="4000" b="1" dirty="0" err="1">
                <a:solidFill>
                  <a:srgbClr val="000000"/>
                </a:solidFill>
              </a:rPr>
              <a:t>světla</a:t>
            </a:r>
            <a:endParaRPr lang="en-GB" sz="4000" b="1" dirty="0">
              <a:solidFill>
                <a:srgbClr val="000000"/>
              </a:solidFill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395288" y="1196975"/>
            <a:ext cx="8748712" cy="2836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imes New Roman" pitchFamily="18" charset="0"/>
              <a:buChar char="-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>
                <a:solidFill>
                  <a:srgbClr val="000000"/>
                </a:solidFill>
              </a:rPr>
              <a:t> </a:t>
            </a:r>
            <a:r>
              <a:rPr lang="en-GB" sz="3600" dirty="0" err="1">
                <a:solidFill>
                  <a:srgbClr val="000000"/>
                </a:solidFill>
              </a:rPr>
              <a:t>nastává</a:t>
            </a:r>
            <a:r>
              <a:rPr lang="en-GB" sz="3600" dirty="0">
                <a:solidFill>
                  <a:srgbClr val="000000"/>
                </a:solidFill>
              </a:rPr>
              <a:t> </a:t>
            </a:r>
            <a:r>
              <a:rPr lang="en-GB" sz="3600" dirty="0" err="1">
                <a:solidFill>
                  <a:srgbClr val="000000"/>
                </a:solidFill>
              </a:rPr>
              <a:t>při</a:t>
            </a:r>
            <a:r>
              <a:rPr lang="en-GB" sz="3600" dirty="0">
                <a:solidFill>
                  <a:srgbClr val="000000"/>
                </a:solidFill>
              </a:rPr>
              <a:t> </a:t>
            </a:r>
            <a:r>
              <a:rPr lang="en-GB" sz="3600" dirty="0" err="1">
                <a:solidFill>
                  <a:srgbClr val="000000"/>
                </a:solidFill>
              </a:rPr>
              <a:t>dopadu</a:t>
            </a:r>
            <a:r>
              <a:rPr lang="en-GB" sz="3600" dirty="0">
                <a:solidFill>
                  <a:srgbClr val="000000"/>
                </a:solidFill>
              </a:rPr>
              <a:t> </a:t>
            </a:r>
            <a:r>
              <a:rPr lang="en-GB" sz="3600" dirty="0" err="1">
                <a:solidFill>
                  <a:srgbClr val="000000"/>
                </a:solidFill>
              </a:rPr>
              <a:t>svět</a:t>
            </a:r>
            <a:r>
              <a:rPr lang="en-GB" sz="3600" dirty="0">
                <a:solidFill>
                  <a:srgbClr val="000000"/>
                </a:solidFill>
              </a:rPr>
              <a:t>. </a:t>
            </a:r>
            <a:r>
              <a:rPr lang="en-GB" sz="3600" dirty="0" err="1">
                <a:solidFill>
                  <a:srgbClr val="000000"/>
                </a:solidFill>
              </a:rPr>
              <a:t>paprsku</a:t>
            </a:r>
            <a:r>
              <a:rPr lang="en-GB" sz="3600" dirty="0">
                <a:solidFill>
                  <a:srgbClr val="000000"/>
                </a:solidFill>
              </a:rPr>
              <a:t> </a:t>
            </a:r>
            <a:r>
              <a:rPr lang="en-GB" sz="3600" b="1" dirty="0" err="1">
                <a:solidFill>
                  <a:srgbClr val="3333CC"/>
                </a:solidFill>
              </a:rPr>
              <a:t>na</a:t>
            </a:r>
            <a:endParaRPr lang="en-GB" sz="3600" b="1" dirty="0">
              <a:solidFill>
                <a:srgbClr val="3333CC"/>
              </a:solidFill>
            </a:endParaRPr>
          </a:p>
          <a:p>
            <a:pPr>
              <a:lnSpc>
                <a:spcPct val="100000"/>
              </a:lnSpc>
              <a:buClr>
                <a:srgbClr val="3333CC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b="1" dirty="0">
                <a:solidFill>
                  <a:srgbClr val="3333CC"/>
                </a:solidFill>
              </a:rPr>
              <a:t>  </a:t>
            </a:r>
            <a:r>
              <a:rPr lang="en-GB" sz="3600" b="1" dirty="0" err="1">
                <a:solidFill>
                  <a:srgbClr val="3333CC"/>
                </a:solidFill>
              </a:rPr>
              <a:t>rozhraní</a:t>
            </a:r>
            <a:r>
              <a:rPr lang="en-GB" sz="3600" b="1" dirty="0">
                <a:solidFill>
                  <a:srgbClr val="3333CC"/>
                </a:solidFill>
              </a:rPr>
              <a:t> </a:t>
            </a:r>
            <a:r>
              <a:rPr lang="en-GB" sz="3600" dirty="0" err="1">
                <a:solidFill>
                  <a:srgbClr val="000000"/>
                </a:solidFill>
              </a:rPr>
              <a:t>dvou</a:t>
            </a:r>
            <a:r>
              <a:rPr lang="en-GB" sz="3600" dirty="0">
                <a:solidFill>
                  <a:srgbClr val="000000"/>
                </a:solidFill>
              </a:rPr>
              <a:t> </a:t>
            </a:r>
            <a:r>
              <a:rPr lang="en-GB" sz="3600" b="1" dirty="0" err="1">
                <a:solidFill>
                  <a:srgbClr val="3333CC"/>
                </a:solidFill>
              </a:rPr>
              <a:t>průhledných</a:t>
            </a:r>
            <a:r>
              <a:rPr lang="en-GB" sz="3600" dirty="0">
                <a:solidFill>
                  <a:srgbClr val="000000"/>
                </a:solidFill>
              </a:rPr>
              <a:t> </a:t>
            </a:r>
            <a:r>
              <a:rPr lang="en-GB" sz="3600" dirty="0" err="1">
                <a:solidFill>
                  <a:srgbClr val="000000"/>
                </a:solidFill>
              </a:rPr>
              <a:t>prostředí</a:t>
            </a:r>
            <a:r>
              <a:rPr lang="en-GB" sz="3600" dirty="0">
                <a:solidFill>
                  <a:srgbClr val="000000"/>
                </a:solidFill>
              </a:rPr>
              <a:t> </a:t>
            </a:r>
            <a:r>
              <a:rPr lang="en-GB" sz="3600" dirty="0" err="1">
                <a:solidFill>
                  <a:srgbClr val="000000"/>
                </a:solidFill>
              </a:rPr>
              <a:t>různé</a:t>
            </a:r>
            <a:endParaRPr lang="en-GB" sz="3600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>
                <a:solidFill>
                  <a:srgbClr val="000000"/>
                </a:solidFill>
              </a:rPr>
              <a:t>  </a:t>
            </a:r>
            <a:r>
              <a:rPr lang="en-GB" sz="3600" dirty="0" err="1">
                <a:solidFill>
                  <a:srgbClr val="000000"/>
                </a:solidFill>
              </a:rPr>
              <a:t>hustoty</a:t>
            </a:r>
            <a:endParaRPr lang="en-GB" sz="3600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buFont typeface="Times New Roman" pitchFamily="18" charset="0"/>
              <a:buChar char="-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>
                <a:solidFill>
                  <a:srgbClr val="000000"/>
                </a:solidFill>
              </a:rPr>
              <a:t> </a:t>
            </a:r>
            <a:r>
              <a:rPr lang="en-GB" sz="3600" dirty="0" err="1">
                <a:solidFill>
                  <a:srgbClr val="000000"/>
                </a:solidFill>
              </a:rPr>
              <a:t>čím</a:t>
            </a:r>
            <a:r>
              <a:rPr lang="en-GB" sz="3600" dirty="0">
                <a:solidFill>
                  <a:srgbClr val="000000"/>
                </a:solidFill>
              </a:rPr>
              <a:t> je </a:t>
            </a:r>
            <a:r>
              <a:rPr lang="en-GB" sz="3600" dirty="0" err="1">
                <a:solidFill>
                  <a:srgbClr val="000000"/>
                </a:solidFill>
              </a:rPr>
              <a:t>prostředí</a:t>
            </a:r>
            <a:r>
              <a:rPr lang="en-GB" sz="3600" dirty="0">
                <a:solidFill>
                  <a:srgbClr val="000000"/>
                </a:solidFill>
              </a:rPr>
              <a:t> </a:t>
            </a:r>
            <a:r>
              <a:rPr lang="en-GB" sz="3600" dirty="0" err="1">
                <a:solidFill>
                  <a:srgbClr val="000000"/>
                </a:solidFill>
              </a:rPr>
              <a:t>hustší</a:t>
            </a:r>
            <a:r>
              <a:rPr lang="en-GB" sz="3600" dirty="0">
                <a:solidFill>
                  <a:srgbClr val="000000"/>
                </a:solidFill>
              </a:rPr>
              <a:t>, </a:t>
            </a:r>
            <a:r>
              <a:rPr lang="en-GB" sz="3600" dirty="0" err="1">
                <a:solidFill>
                  <a:srgbClr val="000000"/>
                </a:solidFill>
              </a:rPr>
              <a:t>tím</a:t>
            </a:r>
            <a:r>
              <a:rPr lang="en-GB" sz="3600" dirty="0">
                <a:solidFill>
                  <a:srgbClr val="000000"/>
                </a:solidFill>
              </a:rPr>
              <a:t> se </a:t>
            </a:r>
            <a:r>
              <a:rPr lang="en-GB" sz="3600" dirty="0" err="1">
                <a:solidFill>
                  <a:srgbClr val="000000"/>
                </a:solidFill>
              </a:rPr>
              <a:t>paprsek</a:t>
            </a:r>
            <a:endParaRPr lang="en-GB" sz="3600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>
                <a:solidFill>
                  <a:srgbClr val="000000"/>
                </a:solidFill>
              </a:rPr>
              <a:t>  </a:t>
            </a:r>
            <a:r>
              <a:rPr lang="en-GB" sz="3600" dirty="0" err="1">
                <a:solidFill>
                  <a:srgbClr val="000000"/>
                </a:solidFill>
              </a:rPr>
              <a:t>pohybuje</a:t>
            </a:r>
            <a:r>
              <a:rPr lang="en-GB" sz="3600" dirty="0">
                <a:solidFill>
                  <a:srgbClr val="000000"/>
                </a:solidFill>
              </a:rPr>
              <a:t> </a:t>
            </a:r>
            <a:r>
              <a:rPr lang="en-GB" sz="3600" dirty="0" err="1">
                <a:solidFill>
                  <a:srgbClr val="000000"/>
                </a:solidFill>
              </a:rPr>
              <a:t>menší</a:t>
            </a:r>
            <a:r>
              <a:rPr lang="en-GB" sz="3600" dirty="0">
                <a:solidFill>
                  <a:srgbClr val="000000"/>
                </a:solidFill>
              </a:rPr>
              <a:t> </a:t>
            </a:r>
            <a:r>
              <a:rPr lang="en-GB" sz="3600" dirty="0" err="1">
                <a:solidFill>
                  <a:srgbClr val="000000"/>
                </a:solidFill>
              </a:rPr>
              <a:t>rychlostí</a:t>
            </a:r>
            <a:r>
              <a:rPr lang="en-GB" sz="3600" dirty="0">
                <a:solidFill>
                  <a:srgbClr val="000000"/>
                </a:solidFill>
              </a:rPr>
              <a:t> a </a:t>
            </a:r>
            <a:r>
              <a:rPr lang="en-GB" sz="3600" dirty="0" err="1">
                <a:solidFill>
                  <a:srgbClr val="000000"/>
                </a:solidFill>
              </a:rPr>
              <a:t>naopak</a:t>
            </a:r>
            <a:endParaRPr lang="en-GB" sz="3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2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9" grpId="0"/>
      <p:bldP spid="3277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457200" y="685800"/>
            <a:ext cx="7787208" cy="49462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600" dirty="0">
                <a:solidFill>
                  <a:srgbClr val="000000"/>
                </a:solidFill>
              </a:rPr>
              <a:t>a) </a:t>
            </a:r>
            <a:r>
              <a:rPr lang="en-GB" sz="2600" u="sng" dirty="0">
                <a:solidFill>
                  <a:srgbClr val="000000"/>
                </a:solidFill>
              </a:rPr>
              <a:t>z </a:t>
            </a:r>
            <a:r>
              <a:rPr lang="en-GB" sz="2600" u="sng" dirty="0" err="1">
                <a:solidFill>
                  <a:srgbClr val="000000"/>
                </a:solidFill>
              </a:rPr>
              <a:t>řidšího</a:t>
            </a:r>
            <a:r>
              <a:rPr lang="en-GB" sz="2600" u="sng" dirty="0">
                <a:solidFill>
                  <a:srgbClr val="000000"/>
                </a:solidFill>
              </a:rPr>
              <a:t> do </a:t>
            </a:r>
            <a:r>
              <a:rPr lang="en-GB" sz="2600" u="sng" dirty="0" err="1">
                <a:solidFill>
                  <a:srgbClr val="000000"/>
                </a:solidFill>
              </a:rPr>
              <a:t>hustšího</a:t>
            </a:r>
            <a:r>
              <a:rPr lang="en-GB" sz="2600" dirty="0">
                <a:solidFill>
                  <a:srgbClr val="000000"/>
                </a:solidFill>
              </a:rPr>
              <a:t> </a:t>
            </a:r>
            <a:r>
              <a:rPr lang="cs-CZ" sz="2600" u="sng" dirty="0">
                <a:solidFill>
                  <a:srgbClr val="000000"/>
                </a:solidFill>
              </a:rPr>
              <a:t>prostředí</a:t>
            </a:r>
            <a:r>
              <a:rPr lang="en-GB" sz="2600" dirty="0">
                <a:solidFill>
                  <a:srgbClr val="000000"/>
                </a:solidFill>
              </a:rPr>
              <a:t>-  </a:t>
            </a:r>
            <a:r>
              <a:rPr lang="en-GB" sz="2600" b="1" dirty="0" err="1">
                <a:solidFill>
                  <a:srgbClr val="3333CC"/>
                </a:solidFill>
              </a:rPr>
              <a:t>lom</a:t>
            </a:r>
            <a:r>
              <a:rPr lang="en-GB" sz="2600" b="1" dirty="0">
                <a:solidFill>
                  <a:srgbClr val="3333CC"/>
                </a:solidFill>
              </a:rPr>
              <a:t> </a:t>
            </a:r>
            <a:r>
              <a:rPr lang="en-GB" sz="2600" b="1" dirty="0" err="1">
                <a:solidFill>
                  <a:srgbClr val="3333CC"/>
                </a:solidFill>
              </a:rPr>
              <a:t>ke</a:t>
            </a:r>
            <a:r>
              <a:rPr lang="en-GB" sz="2600" b="1" dirty="0">
                <a:solidFill>
                  <a:srgbClr val="3333CC"/>
                </a:solidFill>
              </a:rPr>
              <a:t> </a:t>
            </a:r>
            <a:r>
              <a:rPr lang="en-GB" sz="2600" b="1" dirty="0" err="1">
                <a:solidFill>
                  <a:srgbClr val="3333CC"/>
                </a:solidFill>
              </a:rPr>
              <a:t>kolmici</a:t>
            </a:r>
            <a:endParaRPr lang="en-GB" sz="2600" b="1" dirty="0">
              <a:solidFill>
                <a:srgbClr val="3333CC"/>
              </a:solidFill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140075" y="3109913"/>
            <a:ext cx="5334000" cy="2514600"/>
          </a:xfrm>
          <a:prstGeom prst="rect">
            <a:avLst/>
          </a:prstGeom>
          <a:solidFill>
            <a:srgbClr val="FFFF99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3795" name="Line 3"/>
          <p:cNvSpPr>
            <a:spLocks noChangeShapeType="1"/>
          </p:cNvSpPr>
          <p:nvPr/>
        </p:nvSpPr>
        <p:spPr bwMode="auto">
          <a:xfrm>
            <a:off x="3140075" y="3124200"/>
            <a:ext cx="5326063" cy="1588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>
            <a:off x="5715000" y="1447800"/>
            <a:ext cx="1588" cy="3810000"/>
          </a:xfrm>
          <a:prstGeom prst="line">
            <a:avLst/>
          </a:prstGeom>
          <a:noFill/>
          <a:ln w="32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>
            <a:off x="4038600" y="1447800"/>
            <a:ext cx="1676400" cy="1676400"/>
          </a:xfrm>
          <a:prstGeom prst="line">
            <a:avLst/>
          </a:prstGeom>
          <a:noFill/>
          <a:ln w="38160">
            <a:solidFill>
              <a:srgbClr val="3333CC"/>
            </a:solidFill>
            <a:miter lim="800000"/>
            <a:headEnd type="none" w="med" len="med"/>
            <a:tailEnd type="arrow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 rot="10860000" flipV="1">
            <a:off x="5257800" y="2095500"/>
            <a:ext cx="304800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>
                <a:solidFill>
                  <a:srgbClr val="000000"/>
                </a:solidFill>
              </a:rPr>
              <a:t>α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5410200" y="1295400"/>
            <a:ext cx="3365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1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</a:rPr>
              <a:t>k</a:t>
            </a:r>
          </a:p>
        </p:txBody>
      </p:sp>
      <p:sp>
        <p:nvSpPr>
          <p:cNvPr id="33800" name="Line 8"/>
          <p:cNvSpPr>
            <a:spLocks noChangeShapeType="1"/>
          </p:cNvSpPr>
          <p:nvPr/>
        </p:nvSpPr>
        <p:spPr bwMode="auto">
          <a:xfrm>
            <a:off x="5715000" y="3109913"/>
            <a:ext cx="914400" cy="2514600"/>
          </a:xfrm>
          <a:prstGeom prst="line">
            <a:avLst/>
          </a:prstGeom>
          <a:noFill/>
          <a:ln w="38160">
            <a:solidFill>
              <a:srgbClr val="FF0000"/>
            </a:solidFill>
            <a:miter lim="800000"/>
            <a:headEnd type="none" w="med" len="med"/>
            <a:tailEnd type="arrow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5715000" y="3505200"/>
            <a:ext cx="434975" cy="91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>
                <a:solidFill>
                  <a:srgbClr val="000000"/>
                </a:solidFill>
              </a:rPr>
              <a:t> </a:t>
            </a:r>
            <a:r>
              <a:rPr lang="en-GB" sz="2600" b="1" dirty="0">
                <a:solidFill>
                  <a:srgbClr val="000000"/>
                </a:solidFill>
              </a:rPr>
              <a:t>β</a:t>
            </a:r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539552" y="1988840"/>
            <a:ext cx="1692275" cy="596900"/>
          </a:xfrm>
          <a:prstGeom prst="rect">
            <a:avLst/>
          </a:prstGeom>
          <a:noFill/>
          <a:ln w="38160">
            <a:solidFill>
              <a:srgbClr val="3333CC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Clr>
                <a:srgbClr val="3333CC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300" b="1">
                <a:solidFill>
                  <a:srgbClr val="3333CC"/>
                </a:solidFill>
              </a:rPr>
              <a:t>α &gt; β</a:t>
            </a:r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517525" y="5638800"/>
            <a:ext cx="7280275" cy="825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>
                <a:solidFill>
                  <a:srgbClr val="000000"/>
                </a:solidFill>
              </a:rPr>
              <a:t>Čím</a:t>
            </a:r>
            <a:r>
              <a:rPr lang="en-GB" dirty="0">
                <a:solidFill>
                  <a:srgbClr val="000000"/>
                </a:solidFill>
              </a:rPr>
              <a:t> je </a:t>
            </a:r>
            <a:r>
              <a:rPr lang="en-GB" b="1" dirty="0" err="1">
                <a:solidFill>
                  <a:srgbClr val="3333CC"/>
                </a:solidFill>
              </a:rPr>
              <a:t>prostředí</a:t>
            </a:r>
            <a:r>
              <a:rPr lang="en-GB" b="1" dirty="0">
                <a:solidFill>
                  <a:srgbClr val="3333CC"/>
                </a:solidFill>
              </a:rPr>
              <a:t> </a:t>
            </a:r>
            <a:r>
              <a:rPr lang="en-GB" b="1" dirty="0" err="1">
                <a:solidFill>
                  <a:srgbClr val="3333CC"/>
                </a:solidFill>
              </a:rPr>
              <a:t>hustší</a:t>
            </a:r>
            <a:r>
              <a:rPr lang="en-GB" dirty="0">
                <a:solidFill>
                  <a:srgbClr val="000000"/>
                </a:solidFill>
              </a:rPr>
              <a:t>, </a:t>
            </a:r>
            <a:r>
              <a:rPr lang="en-GB" dirty="0" err="1">
                <a:solidFill>
                  <a:srgbClr val="000000"/>
                </a:solidFill>
              </a:rPr>
              <a:t>tím</a:t>
            </a:r>
            <a:r>
              <a:rPr lang="en-GB" dirty="0">
                <a:solidFill>
                  <a:srgbClr val="000000"/>
                </a:solidFill>
              </a:rPr>
              <a:t> je</a:t>
            </a:r>
            <a:r>
              <a:rPr lang="en-GB" dirty="0">
                <a:solidFill>
                  <a:srgbClr val="3333CC"/>
                </a:solidFill>
              </a:rPr>
              <a:t> </a:t>
            </a:r>
            <a:r>
              <a:rPr lang="en-GB" b="1" dirty="0" err="1">
                <a:solidFill>
                  <a:srgbClr val="3333CC"/>
                </a:solidFill>
              </a:rPr>
              <a:t>rychlost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svět</a:t>
            </a:r>
            <a:r>
              <a:rPr lang="en-GB" dirty="0">
                <a:solidFill>
                  <a:srgbClr val="000000"/>
                </a:solidFill>
              </a:rPr>
              <a:t>. </a:t>
            </a:r>
            <a:r>
              <a:rPr lang="en-GB" dirty="0" err="1">
                <a:solidFill>
                  <a:srgbClr val="000000"/>
                </a:solidFill>
              </a:rPr>
              <a:t>paprsku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b="1" dirty="0" err="1">
                <a:solidFill>
                  <a:srgbClr val="3333CC"/>
                </a:solidFill>
              </a:rPr>
              <a:t>menší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dirty="0">
                <a:solidFill>
                  <a:srgbClr val="000000"/>
                </a:solidFill>
              </a:rPr>
              <a:t>a </a:t>
            </a:r>
            <a:r>
              <a:rPr lang="en-GB" dirty="0" err="1">
                <a:solidFill>
                  <a:srgbClr val="000000"/>
                </a:solidFill>
              </a:rPr>
              <a:t>naopak</a:t>
            </a:r>
            <a:r>
              <a:rPr lang="en-GB" b="1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6537325" y="3505200"/>
            <a:ext cx="1893888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0000"/>
                </a:solidFill>
              </a:rPr>
              <a:t>β - </a:t>
            </a:r>
            <a:r>
              <a:rPr lang="en-GB" b="1" dirty="0" err="1">
                <a:solidFill>
                  <a:srgbClr val="000000"/>
                </a:solidFill>
              </a:rPr>
              <a:t>úhel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b="1" dirty="0" err="1">
                <a:solidFill>
                  <a:srgbClr val="000000"/>
                </a:solidFill>
              </a:rPr>
              <a:t>lomu</a:t>
            </a:r>
            <a:endParaRPr lang="en-GB" b="1" dirty="0">
              <a:solidFill>
                <a:srgbClr val="000000"/>
              </a:solidFill>
            </a:endParaRP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6446838" y="1412875"/>
            <a:ext cx="22225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0000"/>
                </a:solidFill>
              </a:rPr>
              <a:t>α - </a:t>
            </a:r>
            <a:r>
              <a:rPr lang="en-GB" b="1" dirty="0" err="1">
                <a:solidFill>
                  <a:srgbClr val="000000"/>
                </a:solidFill>
              </a:rPr>
              <a:t>úhel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b="1" dirty="0" err="1">
                <a:solidFill>
                  <a:srgbClr val="000000"/>
                </a:solidFill>
              </a:rPr>
              <a:t>dopadu</a:t>
            </a:r>
            <a:endParaRPr lang="en-GB" b="1" dirty="0">
              <a:solidFill>
                <a:srgbClr val="000000"/>
              </a:solidFill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3347864" y="3789040"/>
            <a:ext cx="1656432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dirty="0">
                <a:solidFill>
                  <a:srgbClr val="000000"/>
                </a:solidFill>
              </a:rPr>
              <a:t>sklo</a:t>
            </a:r>
            <a:endParaRPr lang="en-GB" b="1" dirty="0">
              <a:solidFill>
                <a:srgbClr val="3333CC"/>
              </a:solidFill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3131840" y="2204864"/>
            <a:ext cx="1656432" cy="4022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000" dirty="0">
                <a:solidFill>
                  <a:srgbClr val="000000"/>
                </a:solidFill>
              </a:rPr>
              <a:t>vzduch</a:t>
            </a:r>
            <a:endParaRPr lang="en-GB" sz="2000" b="1" dirty="0">
              <a:solidFill>
                <a:srgbClr val="3333CC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3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33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8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8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3" grpId="0"/>
      <p:bldP spid="33794" grpId="0" animBg="1"/>
      <p:bldP spid="33795" grpId="0" animBg="1"/>
      <p:bldP spid="33796" grpId="0" animBg="1"/>
      <p:bldP spid="33797" grpId="0" animBg="1"/>
      <p:bldP spid="33798" grpId="0"/>
      <p:bldP spid="33799" grpId="0"/>
      <p:bldP spid="33800" grpId="0" animBg="1"/>
      <p:bldP spid="33801" grpId="0"/>
      <p:bldP spid="33802" grpId="0" animBg="1"/>
      <p:bldP spid="33803" grpId="0"/>
      <p:bldP spid="33804" grpId="0"/>
      <p:bldP spid="3380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457200" y="685800"/>
            <a:ext cx="64770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dirty="0">
                <a:solidFill>
                  <a:srgbClr val="000000"/>
                </a:solidFill>
              </a:rPr>
              <a:t>b</a:t>
            </a:r>
            <a:r>
              <a:rPr lang="en-GB" dirty="0">
                <a:solidFill>
                  <a:srgbClr val="000000"/>
                </a:solidFill>
              </a:rPr>
              <a:t>) </a:t>
            </a:r>
            <a:r>
              <a:rPr lang="en-GB" u="sng" dirty="0">
                <a:solidFill>
                  <a:srgbClr val="000000"/>
                </a:solidFill>
              </a:rPr>
              <a:t>z </a:t>
            </a:r>
            <a:r>
              <a:rPr lang="en-GB" u="sng" dirty="0" err="1">
                <a:solidFill>
                  <a:srgbClr val="000000"/>
                </a:solidFill>
              </a:rPr>
              <a:t>hustšího</a:t>
            </a:r>
            <a:r>
              <a:rPr lang="en-GB" u="sng" dirty="0">
                <a:solidFill>
                  <a:srgbClr val="000000"/>
                </a:solidFill>
              </a:rPr>
              <a:t> do </a:t>
            </a:r>
            <a:r>
              <a:rPr lang="en-GB" u="sng" dirty="0" err="1">
                <a:solidFill>
                  <a:srgbClr val="000000"/>
                </a:solidFill>
              </a:rPr>
              <a:t>řidšího</a:t>
            </a:r>
            <a:r>
              <a:rPr lang="en-GB" u="sng" dirty="0">
                <a:solidFill>
                  <a:srgbClr val="000000"/>
                </a:solidFill>
              </a:rPr>
              <a:t> </a:t>
            </a:r>
            <a:r>
              <a:rPr lang="cs-CZ" u="sng" dirty="0">
                <a:solidFill>
                  <a:srgbClr val="000000"/>
                </a:solidFill>
              </a:rPr>
              <a:t>prostředí</a:t>
            </a:r>
            <a:r>
              <a:rPr lang="en-GB" dirty="0">
                <a:solidFill>
                  <a:srgbClr val="000000"/>
                </a:solidFill>
              </a:rPr>
              <a:t> -  </a:t>
            </a:r>
            <a:r>
              <a:rPr lang="en-GB" b="1" dirty="0" err="1">
                <a:solidFill>
                  <a:srgbClr val="3333CC"/>
                </a:solidFill>
              </a:rPr>
              <a:t>lom</a:t>
            </a:r>
            <a:r>
              <a:rPr lang="en-GB" b="1" dirty="0">
                <a:solidFill>
                  <a:srgbClr val="3333CC"/>
                </a:solidFill>
              </a:rPr>
              <a:t> </a:t>
            </a:r>
            <a:r>
              <a:rPr lang="en-GB" b="1" dirty="0" err="1">
                <a:solidFill>
                  <a:srgbClr val="3333CC"/>
                </a:solidFill>
              </a:rPr>
              <a:t>od</a:t>
            </a:r>
            <a:r>
              <a:rPr lang="en-GB" b="1" dirty="0">
                <a:solidFill>
                  <a:srgbClr val="3333CC"/>
                </a:solidFill>
              </a:rPr>
              <a:t> </a:t>
            </a:r>
            <a:r>
              <a:rPr lang="en-GB" b="1" dirty="0" err="1">
                <a:solidFill>
                  <a:srgbClr val="3333CC"/>
                </a:solidFill>
              </a:rPr>
              <a:t>kolmice</a:t>
            </a:r>
            <a:endParaRPr lang="en-GB" b="1" dirty="0">
              <a:solidFill>
                <a:srgbClr val="3333CC"/>
              </a:solidFill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3200400" y="1371600"/>
            <a:ext cx="5334000" cy="2514600"/>
          </a:xfrm>
          <a:prstGeom prst="rect">
            <a:avLst/>
          </a:prstGeom>
          <a:solidFill>
            <a:srgbClr val="FFFF99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4819" name="Line 3"/>
          <p:cNvSpPr>
            <a:spLocks noChangeShapeType="1"/>
          </p:cNvSpPr>
          <p:nvPr/>
        </p:nvSpPr>
        <p:spPr bwMode="auto">
          <a:xfrm>
            <a:off x="3276600" y="3886200"/>
            <a:ext cx="5181600" cy="1588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>
            <a:off x="5562600" y="1905000"/>
            <a:ext cx="1588" cy="3810000"/>
          </a:xfrm>
          <a:prstGeom prst="line">
            <a:avLst/>
          </a:prstGeom>
          <a:noFill/>
          <a:ln w="32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>
            <a:off x="4427538" y="1916113"/>
            <a:ext cx="1143000" cy="1981200"/>
          </a:xfrm>
          <a:prstGeom prst="line">
            <a:avLst/>
          </a:prstGeom>
          <a:noFill/>
          <a:ln w="38160">
            <a:solidFill>
              <a:srgbClr val="3333CC"/>
            </a:solidFill>
            <a:miter lim="800000"/>
            <a:headEnd type="none" w="med" len="med"/>
            <a:tailEnd type="arrow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5105400" y="2590800"/>
            <a:ext cx="457200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>
                <a:solidFill>
                  <a:srgbClr val="000000"/>
                </a:solidFill>
              </a:rPr>
              <a:t>α</a:t>
            </a: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5638800" y="1828800"/>
            <a:ext cx="3810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1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</a:rPr>
              <a:t>k</a:t>
            </a:r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>
            <a:off x="5562600" y="3886200"/>
            <a:ext cx="1828800" cy="1371600"/>
          </a:xfrm>
          <a:prstGeom prst="line">
            <a:avLst/>
          </a:prstGeom>
          <a:noFill/>
          <a:ln w="38160">
            <a:solidFill>
              <a:srgbClr val="FF0000"/>
            </a:solidFill>
            <a:miter lim="800000"/>
            <a:headEnd type="none" w="med" len="med"/>
            <a:tailEnd type="arrow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5715000" y="4343400"/>
            <a:ext cx="381000" cy="490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600" b="1" dirty="0">
                <a:solidFill>
                  <a:srgbClr val="000000"/>
                </a:solidFill>
              </a:rPr>
              <a:t>β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609600" y="1981200"/>
            <a:ext cx="1692275" cy="596900"/>
          </a:xfrm>
          <a:prstGeom prst="rect">
            <a:avLst/>
          </a:prstGeom>
          <a:noFill/>
          <a:ln w="38160">
            <a:solidFill>
              <a:srgbClr val="3333CC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Clr>
                <a:srgbClr val="3333CC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300" b="1">
                <a:solidFill>
                  <a:srgbClr val="3333CC"/>
                </a:solidFill>
              </a:rPr>
              <a:t>α &lt; β</a:t>
            </a:r>
          </a:p>
        </p:txBody>
      </p:sp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533400" y="5765800"/>
            <a:ext cx="8769350" cy="825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>
                <a:solidFill>
                  <a:srgbClr val="000000"/>
                </a:solidFill>
              </a:rPr>
              <a:t>Čím</a:t>
            </a:r>
            <a:r>
              <a:rPr lang="en-GB" dirty="0">
                <a:solidFill>
                  <a:srgbClr val="000000"/>
                </a:solidFill>
              </a:rPr>
              <a:t> je </a:t>
            </a:r>
            <a:r>
              <a:rPr lang="en-GB" b="1" dirty="0" err="1">
                <a:solidFill>
                  <a:srgbClr val="3333CC"/>
                </a:solidFill>
              </a:rPr>
              <a:t>prostředí</a:t>
            </a:r>
            <a:r>
              <a:rPr lang="en-GB" b="1" dirty="0">
                <a:solidFill>
                  <a:srgbClr val="3333CC"/>
                </a:solidFill>
              </a:rPr>
              <a:t> </a:t>
            </a:r>
            <a:r>
              <a:rPr lang="en-GB" b="1" dirty="0" err="1">
                <a:solidFill>
                  <a:srgbClr val="3333CC"/>
                </a:solidFill>
              </a:rPr>
              <a:t>řidší</a:t>
            </a:r>
            <a:r>
              <a:rPr lang="en-GB" dirty="0">
                <a:solidFill>
                  <a:srgbClr val="000000"/>
                </a:solidFill>
              </a:rPr>
              <a:t>, </a:t>
            </a:r>
            <a:r>
              <a:rPr lang="en-GB" dirty="0" err="1">
                <a:solidFill>
                  <a:srgbClr val="000000"/>
                </a:solidFill>
              </a:rPr>
              <a:t>tím</a:t>
            </a:r>
            <a:r>
              <a:rPr lang="en-GB" dirty="0">
                <a:solidFill>
                  <a:srgbClr val="000000"/>
                </a:solidFill>
              </a:rPr>
              <a:t> je </a:t>
            </a:r>
            <a:r>
              <a:rPr lang="en-GB" b="1" dirty="0" err="1">
                <a:solidFill>
                  <a:srgbClr val="3333CC"/>
                </a:solidFill>
              </a:rPr>
              <a:t>rychlost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svět</a:t>
            </a:r>
            <a:r>
              <a:rPr lang="en-GB" dirty="0">
                <a:solidFill>
                  <a:srgbClr val="000000"/>
                </a:solidFill>
              </a:rPr>
              <a:t>. </a:t>
            </a:r>
            <a:r>
              <a:rPr lang="en-GB" dirty="0" err="1">
                <a:solidFill>
                  <a:srgbClr val="000000"/>
                </a:solidFill>
              </a:rPr>
              <a:t>paprsku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b="1" dirty="0" err="1">
                <a:solidFill>
                  <a:srgbClr val="3333CC"/>
                </a:solidFill>
              </a:rPr>
              <a:t>větší</a:t>
            </a:r>
            <a:endParaRPr lang="en-GB" b="1" dirty="0">
              <a:solidFill>
                <a:srgbClr val="3333CC"/>
              </a:solidFill>
            </a:endParaRP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</a:rPr>
              <a:t>a </a:t>
            </a:r>
            <a:r>
              <a:rPr lang="en-GB" dirty="0" err="1">
                <a:solidFill>
                  <a:srgbClr val="000000"/>
                </a:solidFill>
              </a:rPr>
              <a:t>naopak</a:t>
            </a:r>
            <a:r>
              <a:rPr lang="en-GB" b="1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6096000" y="1458913"/>
            <a:ext cx="24384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0000"/>
                </a:solidFill>
              </a:rPr>
              <a:t>α - </a:t>
            </a:r>
            <a:r>
              <a:rPr lang="en-GB" b="1" dirty="0" err="1">
                <a:solidFill>
                  <a:srgbClr val="000000"/>
                </a:solidFill>
              </a:rPr>
              <a:t>úhel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b="1" dirty="0" err="1">
                <a:solidFill>
                  <a:srgbClr val="000000"/>
                </a:solidFill>
              </a:rPr>
              <a:t>dopadu</a:t>
            </a:r>
            <a:endParaRPr lang="en-GB" b="1" dirty="0">
              <a:solidFill>
                <a:srgbClr val="000000"/>
              </a:solidFill>
            </a:endParaRPr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6564313" y="3897313"/>
            <a:ext cx="1893887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0000"/>
                </a:solidFill>
              </a:rPr>
              <a:t>β - </a:t>
            </a:r>
            <a:r>
              <a:rPr lang="en-GB" b="1" dirty="0" err="1">
                <a:solidFill>
                  <a:srgbClr val="000000"/>
                </a:solidFill>
              </a:rPr>
              <a:t>úhel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b="1" dirty="0" err="1">
                <a:solidFill>
                  <a:srgbClr val="000000"/>
                </a:solidFill>
              </a:rPr>
              <a:t>lomu</a:t>
            </a:r>
            <a:endParaRPr lang="en-GB" b="1" dirty="0">
              <a:solidFill>
                <a:srgbClr val="000000"/>
              </a:solidFill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3347864" y="4725144"/>
            <a:ext cx="1656432" cy="4022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000" dirty="0">
                <a:solidFill>
                  <a:srgbClr val="000000"/>
                </a:solidFill>
              </a:rPr>
              <a:t>vzduch</a:t>
            </a:r>
            <a:endParaRPr lang="en-GB" sz="2000" b="1" dirty="0">
              <a:solidFill>
                <a:srgbClr val="3333CC"/>
              </a:solidFill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3419872" y="2852936"/>
            <a:ext cx="1080120" cy="4022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000" dirty="0">
                <a:solidFill>
                  <a:srgbClr val="000000"/>
                </a:solidFill>
              </a:rPr>
              <a:t>sklo</a:t>
            </a:r>
            <a:endParaRPr lang="en-GB" b="1" dirty="0">
              <a:solidFill>
                <a:srgbClr val="3333CC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4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4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8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7" grpId="0"/>
      <p:bldP spid="34818" grpId="0" animBg="1"/>
      <p:bldP spid="34819" grpId="0" animBg="1"/>
      <p:bldP spid="34820" grpId="0" animBg="1"/>
      <p:bldP spid="34821" grpId="0" animBg="1"/>
      <p:bldP spid="34822" grpId="0"/>
      <p:bldP spid="34823" grpId="0"/>
      <p:bldP spid="34824" grpId="0" animBg="1"/>
      <p:bldP spid="34825" grpId="0"/>
      <p:bldP spid="34826" grpId="0" animBg="1"/>
      <p:bldP spid="34827" grpId="0"/>
      <p:bldP spid="34828" grpId="0"/>
      <p:bldP spid="34829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683568" y="188641"/>
            <a:ext cx="7770813" cy="864095"/>
          </a:xfrm>
        </p:spPr>
        <p:txBody>
          <a:bodyPr/>
          <a:lstStyle/>
          <a:p>
            <a:r>
              <a:rPr lang="cs-CZ" dirty="0"/>
              <a:t>Čočky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39552" y="1196752"/>
            <a:ext cx="8208912" cy="5472608"/>
          </a:xfrm>
        </p:spPr>
        <p:txBody>
          <a:bodyPr/>
          <a:lstStyle/>
          <a:p>
            <a:r>
              <a:rPr lang="cs-CZ" sz="2800" dirty="0"/>
              <a:t>průhledná optická prostředí</a:t>
            </a:r>
          </a:p>
          <a:p>
            <a:r>
              <a:rPr lang="cs-CZ" sz="2800" dirty="0"/>
              <a:t>princip založen na lomu světla</a:t>
            </a:r>
          </a:p>
          <a:p>
            <a:r>
              <a:rPr lang="cs-CZ" sz="2800" dirty="0"/>
              <a:t>rozdělení</a:t>
            </a:r>
          </a:p>
          <a:p>
            <a:pPr lvl="1"/>
            <a:r>
              <a:rPr lang="cs-CZ" sz="2400" dirty="0"/>
              <a:t>Spojné čočky (</a:t>
            </a:r>
            <a:r>
              <a:rPr lang="cs-CZ" sz="2400" b="1" dirty="0"/>
              <a:t>spojky</a:t>
            </a:r>
            <a:r>
              <a:rPr lang="cs-CZ" sz="2400" dirty="0"/>
              <a:t>) – sbíhavé lomené paprsky</a:t>
            </a:r>
          </a:p>
          <a:p>
            <a:pPr lvl="1">
              <a:buNone/>
            </a:pPr>
            <a:endParaRPr lang="cs-CZ" sz="2400" dirty="0"/>
          </a:p>
          <a:p>
            <a:pPr lvl="1">
              <a:buNone/>
            </a:pPr>
            <a:endParaRPr lang="cs-CZ" sz="2400" dirty="0"/>
          </a:p>
          <a:p>
            <a:pPr lvl="1"/>
            <a:endParaRPr lang="cs-CZ" sz="2400" dirty="0"/>
          </a:p>
          <a:p>
            <a:pPr lvl="1"/>
            <a:endParaRPr lang="cs-CZ" sz="2400" dirty="0"/>
          </a:p>
          <a:p>
            <a:pPr lvl="1"/>
            <a:r>
              <a:rPr lang="cs-CZ" sz="2400" dirty="0"/>
              <a:t>Rozptylné čočky (</a:t>
            </a:r>
            <a:r>
              <a:rPr lang="cs-CZ" sz="2400" b="1" dirty="0"/>
              <a:t>rozptylky</a:t>
            </a:r>
            <a:r>
              <a:rPr lang="cs-CZ" sz="2400" dirty="0"/>
              <a:t>) – rozptýlené lomené paprsky</a:t>
            </a:r>
          </a:p>
        </p:txBody>
      </p:sp>
      <p:pic>
        <p:nvPicPr>
          <p:cNvPr id="45059" name="Picture 3"/>
          <p:cNvPicPr>
            <a:picLocks noChangeAspect="1" noChangeArrowheads="1"/>
          </p:cNvPicPr>
          <p:nvPr/>
        </p:nvPicPr>
        <p:blipFill>
          <a:blip r:embed="rId3" cstate="print"/>
          <a:srcRect r="58233"/>
          <a:stretch>
            <a:fillRect/>
          </a:stretch>
        </p:blipFill>
        <p:spPr bwMode="auto">
          <a:xfrm>
            <a:off x="1619672" y="3140968"/>
            <a:ext cx="144016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 l="56386"/>
          <a:stretch>
            <a:fillRect/>
          </a:stretch>
        </p:blipFill>
        <p:spPr bwMode="auto">
          <a:xfrm>
            <a:off x="1691680" y="5301208"/>
            <a:ext cx="1503834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 r="85382"/>
          <a:stretch>
            <a:fillRect/>
          </a:stretch>
        </p:blipFill>
        <p:spPr bwMode="auto">
          <a:xfrm>
            <a:off x="5436096" y="3212976"/>
            <a:ext cx="504056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Přímá spojovací šipka 10"/>
          <p:cNvCxnSpPr/>
          <p:nvPr/>
        </p:nvCxnSpPr>
        <p:spPr bwMode="auto">
          <a:xfrm>
            <a:off x="4139952" y="3645024"/>
            <a:ext cx="1584176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Přímá spojovací šipka 11"/>
          <p:cNvCxnSpPr/>
          <p:nvPr/>
        </p:nvCxnSpPr>
        <p:spPr bwMode="auto">
          <a:xfrm>
            <a:off x="4139952" y="4149080"/>
            <a:ext cx="1584176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Přímá spojovací šipka 12"/>
          <p:cNvCxnSpPr/>
          <p:nvPr/>
        </p:nvCxnSpPr>
        <p:spPr bwMode="auto">
          <a:xfrm>
            <a:off x="5724128" y="3645024"/>
            <a:ext cx="1656184" cy="504056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Přímá spojovací šipka 14"/>
          <p:cNvCxnSpPr/>
          <p:nvPr/>
        </p:nvCxnSpPr>
        <p:spPr bwMode="auto">
          <a:xfrm flipV="1">
            <a:off x="5724128" y="3645024"/>
            <a:ext cx="1440160" cy="504056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 cstate="print"/>
          <a:srcRect l="56386" r="28995"/>
          <a:stretch>
            <a:fillRect/>
          </a:stretch>
        </p:blipFill>
        <p:spPr bwMode="auto">
          <a:xfrm>
            <a:off x="5364088" y="5373216"/>
            <a:ext cx="504056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" name="Přímá spojovací šipka 19"/>
          <p:cNvCxnSpPr/>
          <p:nvPr/>
        </p:nvCxnSpPr>
        <p:spPr bwMode="auto">
          <a:xfrm>
            <a:off x="3995936" y="5805264"/>
            <a:ext cx="1584176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Přímá spojovací šipka 20"/>
          <p:cNvCxnSpPr/>
          <p:nvPr/>
        </p:nvCxnSpPr>
        <p:spPr bwMode="auto">
          <a:xfrm>
            <a:off x="3995936" y="6237312"/>
            <a:ext cx="1584176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Přímá spojovací šipka 21"/>
          <p:cNvCxnSpPr/>
          <p:nvPr/>
        </p:nvCxnSpPr>
        <p:spPr bwMode="auto">
          <a:xfrm flipV="1">
            <a:off x="5580112" y="5373216"/>
            <a:ext cx="1152128" cy="43204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Přímá spojovací šipka 22"/>
          <p:cNvCxnSpPr/>
          <p:nvPr/>
        </p:nvCxnSpPr>
        <p:spPr bwMode="auto">
          <a:xfrm>
            <a:off x="5580112" y="6237312"/>
            <a:ext cx="1080120" cy="504056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552" y="0"/>
            <a:ext cx="7770813" cy="864096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Rozklad světla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184576"/>
          </a:xfrm>
        </p:spPr>
        <p:txBody>
          <a:bodyPr/>
          <a:lstStyle/>
          <a:p>
            <a:pPr marL="914400" lvl="1" indent="-514350">
              <a:buNone/>
            </a:pPr>
            <a:r>
              <a:rPr lang="cs-CZ" dirty="0"/>
              <a:t>Sluneční světlo (bílé světlo) je složeno z různých barev: </a:t>
            </a:r>
          </a:p>
          <a:p>
            <a:pPr marL="914400" lvl="1" indent="-514350">
              <a:buNone/>
            </a:pPr>
            <a:endParaRPr lang="cs-CZ" dirty="0"/>
          </a:p>
          <a:p>
            <a:pPr marL="914400" lvl="1" indent="-514350">
              <a:buNone/>
            </a:pPr>
            <a:endParaRPr lang="cs-CZ" dirty="0"/>
          </a:p>
          <a:p>
            <a:pPr marL="914400" lvl="1" indent="-514350"/>
            <a:r>
              <a:rPr lang="cs-CZ" sz="2400" dirty="0"/>
              <a:t>Červená</a:t>
            </a:r>
          </a:p>
          <a:p>
            <a:pPr marL="914400" lvl="1" indent="-514350"/>
            <a:r>
              <a:rPr lang="cs-CZ" sz="2400" dirty="0"/>
              <a:t>Oranžová</a:t>
            </a:r>
          </a:p>
          <a:p>
            <a:pPr marL="914400" lvl="1" indent="-514350"/>
            <a:r>
              <a:rPr lang="cs-CZ" sz="2400" dirty="0"/>
              <a:t>Žlutá </a:t>
            </a:r>
          </a:p>
          <a:p>
            <a:pPr marL="914400" lvl="1" indent="-514350"/>
            <a:r>
              <a:rPr lang="cs-CZ" sz="2400" dirty="0"/>
              <a:t>Zelená</a:t>
            </a:r>
          </a:p>
          <a:p>
            <a:pPr marL="914400" lvl="1" indent="-514350"/>
            <a:r>
              <a:rPr lang="cs-CZ" sz="2400" dirty="0"/>
              <a:t>Azurová</a:t>
            </a:r>
          </a:p>
          <a:p>
            <a:pPr marL="914400" lvl="1" indent="-514350"/>
            <a:r>
              <a:rPr lang="cs-CZ" sz="2400" dirty="0"/>
              <a:t>Modrá</a:t>
            </a:r>
          </a:p>
          <a:p>
            <a:pPr marL="914400" lvl="1" indent="-514350"/>
            <a:r>
              <a:rPr lang="cs-CZ" sz="2400" dirty="0"/>
              <a:t>Fialová</a:t>
            </a:r>
          </a:p>
          <a:p>
            <a:pPr marL="914400" lvl="1" indent="-514350">
              <a:buNone/>
            </a:pPr>
            <a:r>
              <a:rPr lang="cs-CZ" sz="2400" dirty="0"/>
              <a:t>Těleso má barvu světla, které odráží nebo vyzařuje.</a:t>
            </a:r>
          </a:p>
          <a:p>
            <a:pPr marL="914400" lvl="1" indent="-514350">
              <a:buNone/>
            </a:pPr>
            <a:endParaRPr lang="cs-CZ" dirty="0"/>
          </a:p>
          <a:p>
            <a:pPr marL="914400" lvl="1" indent="-514350"/>
            <a:endParaRPr lang="cs-CZ" dirty="0"/>
          </a:p>
          <a:p>
            <a:pPr marL="914400" lvl="1" indent="-514350"/>
            <a:endParaRPr lang="cs-CZ" dirty="0"/>
          </a:p>
        </p:txBody>
      </p:sp>
      <p:pic>
        <p:nvPicPr>
          <p:cNvPr id="8198" name="Picture 6" descr="Soubor:AdditiveColorMixiing.sv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2636912"/>
            <a:ext cx="2992388" cy="2849893"/>
          </a:xfrm>
          <a:prstGeom prst="rect">
            <a:avLst/>
          </a:prstGeom>
          <a:noFill/>
        </p:spPr>
      </p:pic>
      <p:pic>
        <p:nvPicPr>
          <p:cNvPr id="6146" name="Picture 2" descr="http://api.ning.com/files/ya4z5yQlWqT7tjPZRpLserhXn-AT8GCJw4oxOzlsL3EH*Ts7XsKUAhz3GmlPYdJqeWdAagsxMFX2qNSp1oSPJM9SggkFGbeg/Hsjednocenakryv0bodu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85517" y="2322215"/>
            <a:ext cx="2564284" cy="192321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oubor:Prism rainbow schema.png"/>
          <p:cNvPicPr>
            <a:picLocks noChangeAspect="1" noChangeArrowheads="1"/>
          </p:cNvPicPr>
          <p:nvPr/>
        </p:nvPicPr>
        <p:blipFill>
          <a:blip r:embed="rId3" cstate="print"/>
          <a:srcRect l="14458" t="7721" r="8434" b="5969"/>
          <a:stretch>
            <a:fillRect/>
          </a:stretch>
        </p:blipFill>
        <p:spPr bwMode="auto">
          <a:xfrm>
            <a:off x="2051720" y="2954197"/>
            <a:ext cx="5256584" cy="3696036"/>
          </a:xfrm>
          <a:prstGeom prst="rect">
            <a:avLst/>
          </a:prstGeom>
          <a:noFill/>
        </p:spPr>
      </p:pic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0" y="260648"/>
            <a:ext cx="9036496" cy="2664296"/>
          </a:xfrm>
        </p:spPr>
        <p:txBody>
          <a:bodyPr/>
          <a:lstStyle/>
          <a:p>
            <a:pPr marL="514350" indent="-514350">
              <a:buNone/>
            </a:pPr>
            <a:r>
              <a:rPr lang="cs-CZ" b="1" dirty="0"/>
              <a:t>	Optický hranol </a:t>
            </a:r>
          </a:p>
          <a:p>
            <a:pPr marL="514350" indent="-514350">
              <a:buNone/>
            </a:pPr>
            <a:endParaRPr lang="cs-CZ" dirty="0"/>
          </a:p>
          <a:p>
            <a:pPr marL="514350" indent="-514350">
              <a:buFontTx/>
              <a:buChar char="-"/>
            </a:pPr>
            <a:r>
              <a:rPr lang="cs-CZ" dirty="0"/>
              <a:t>slouží k rozkladu světla na </a:t>
            </a:r>
            <a:r>
              <a:rPr lang="cs-CZ" i="1" u="sng" dirty="0"/>
              <a:t>spojité spektrum barev </a:t>
            </a:r>
          </a:p>
          <a:p>
            <a:pPr marL="514350" indent="-514350">
              <a:buFontTx/>
              <a:buChar char="-"/>
            </a:pPr>
            <a:r>
              <a:rPr lang="cs-CZ" dirty="0"/>
              <a:t>příklady v praxi: duha, skvrny oleje na vodní hladině, odraz na CD, …)</a:t>
            </a:r>
            <a:endParaRPr lang="cs-CZ" i="1" u="sng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23528" y="476672"/>
            <a:ext cx="7957392" cy="792088"/>
          </a:xfrm>
        </p:spPr>
        <p:txBody>
          <a:bodyPr/>
          <a:lstStyle/>
          <a:p>
            <a:pPr marL="514350" indent="-514350">
              <a:buNone/>
            </a:pPr>
            <a:r>
              <a:rPr lang="cs-CZ" dirty="0"/>
              <a:t> Duha</a:t>
            </a:r>
          </a:p>
        </p:txBody>
      </p:sp>
      <p:pic>
        <p:nvPicPr>
          <p:cNvPr id="4100" name="Picture 4" descr="http://duffy.kek.cz/photo/8707_detai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3068960"/>
            <a:ext cx="4032448" cy="3024336"/>
          </a:xfrm>
          <a:prstGeom prst="rect">
            <a:avLst/>
          </a:prstGeom>
          <a:noFill/>
        </p:spPr>
      </p:pic>
      <p:pic>
        <p:nvPicPr>
          <p:cNvPr id="4102" name="Picture 6" descr="http://elektrolab.wz.cz/obrazky/duha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2780928"/>
            <a:ext cx="3168352" cy="1584176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611560" y="1340768"/>
            <a:ext cx="8260595" cy="4431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0" dirty="0">
                <a:solidFill>
                  <a:schemeClr val="tx1"/>
                </a:solidFill>
              </a:rPr>
              <a:t>Vzniká lomem slunečního světla na vodních kapkách v atmosféře.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Times New Roman"/>
        <a:ea typeface="Lucida Sans Unicode"/>
        <a:cs typeface="Lucida Sans Unicode"/>
      </a:majorFont>
      <a:minorFont>
        <a:latin typeface="Times New Roman"/>
        <a:ea typeface="Lucida Sans Unicode"/>
        <a:cs typeface="Lucida Sans Unicode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224</Words>
  <Application>Microsoft Office PowerPoint</Application>
  <PresentationFormat>Předvádění na obrazovce (4:3)</PresentationFormat>
  <Paragraphs>63</Paragraphs>
  <Slides>7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9" baseType="lpstr">
      <vt:lpstr>Times New Roman</vt:lpstr>
      <vt:lpstr>Motiv sady Office</vt:lpstr>
      <vt:lpstr>Prezentace aplikace PowerPoint</vt:lpstr>
      <vt:lpstr>Prezentace aplikace PowerPoint</vt:lpstr>
      <vt:lpstr>Prezentace aplikace PowerPoint</vt:lpstr>
      <vt:lpstr>Čočky</vt:lpstr>
      <vt:lpstr>Rozklad světla 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Význačné paprsky spojky</dc:title>
  <dc:creator>ZŠ Letovice</dc:creator>
  <cp:lastModifiedBy>Jana Laštovičková</cp:lastModifiedBy>
  <cp:revision>116</cp:revision>
  <dcterms:modified xsi:type="dcterms:W3CDTF">2020-06-08T05:34:40Z</dcterms:modified>
</cp:coreProperties>
</file>